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Montserrat Bold" charset="1" panose="00000800000000000000"/>
      <p:regular r:id="rId15"/>
    </p:embeddedFont>
    <p:embeddedFont>
      <p:font typeface="PT Sans" charset="1" panose="020B0503020203020204"/>
      <p:regular r:id="rId16"/>
    </p:embeddedFont>
    <p:embeddedFont>
      <p:font typeface="PT Sans Italics" charset="1" panose="020B0503020203090204"/>
      <p:regular r:id="rId17"/>
    </p:embeddedFont>
    <p:embeddedFont>
      <p:font typeface="Montserrat Medium" charset="1" panose="00000600000000000000"/>
      <p:regular r:id="rId18"/>
    </p:embeddedFont>
    <p:embeddedFont>
      <p:font typeface="Lilita One" charset="1" panose="02000000000000000000"/>
      <p:regular r:id="rId19"/>
    </p:embeddedFont>
    <p:embeddedFont>
      <p:font typeface="Montserrat Medium Italics" charset="1" panose="00000600000000000000"/>
      <p:regular r:id="rId20"/>
    </p:embeddedFont>
    <p:embeddedFont>
      <p:font typeface="Montserrat" charset="1" panose="00000500000000000000"/>
      <p:regular r:id="rId21"/>
    </p:embeddedFont>
    <p:embeddedFont>
      <p:font typeface="Montserrat Bold Italics" charset="1" panose="000008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AD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-1791551" y="748449"/>
            <a:ext cx="11215802" cy="8623300"/>
            <a:chOff x="0" y="0"/>
            <a:chExt cx="2953956" cy="227115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53956" cy="2271157"/>
            </a:xfrm>
            <a:custGeom>
              <a:avLst/>
              <a:gdLst/>
              <a:ahLst/>
              <a:cxnLst/>
              <a:rect r="r" b="b" t="t" l="l"/>
              <a:pathLst>
                <a:path h="2271157" w="2953956">
                  <a:moveTo>
                    <a:pt x="0" y="0"/>
                  </a:moveTo>
                  <a:lnTo>
                    <a:pt x="2953956" y="0"/>
                  </a:lnTo>
                  <a:lnTo>
                    <a:pt x="2953956" y="2271157"/>
                  </a:lnTo>
                  <a:lnTo>
                    <a:pt x="0" y="2271157"/>
                  </a:lnTo>
                  <a:close/>
                </a:path>
              </a:pathLst>
            </a:custGeom>
            <a:solidFill>
              <a:srgbClr val="0B154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2953956" cy="23949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2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5400000">
            <a:off x="10950260" y="5061438"/>
            <a:ext cx="12020550" cy="164123"/>
            <a:chOff x="0" y="0"/>
            <a:chExt cx="3165906" cy="4322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65906" cy="43226"/>
            </a:xfrm>
            <a:custGeom>
              <a:avLst/>
              <a:gdLst/>
              <a:ahLst/>
              <a:cxnLst/>
              <a:rect r="r" b="b" t="t" l="l"/>
              <a:pathLst>
                <a:path h="43226" w="3165906">
                  <a:moveTo>
                    <a:pt x="0" y="0"/>
                  </a:moveTo>
                  <a:lnTo>
                    <a:pt x="3165906" y="0"/>
                  </a:lnTo>
                  <a:lnTo>
                    <a:pt x="3165906" y="43226"/>
                  </a:lnTo>
                  <a:lnTo>
                    <a:pt x="0" y="43226"/>
                  </a:lnTo>
                  <a:close/>
                </a:path>
              </a:pathLst>
            </a:custGeom>
            <a:solidFill>
              <a:srgbClr val="FFDD8C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23825"/>
              <a:ext cx="3165906" cy="1670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2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5400000">
            <a:off x="12198101" y="4214632"/>
            <a:ext cx="11215802" cy="1690933"/>
            <a:chOff x="0" y="0"/>
            <a:chExt cx="2953956" cy="44534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953956" cy="445349"/>
            </a:xfrm>
            <a:custGeom>
              <a:avLst/>
              <a:gdLst/>
              <a:ahLst/>
              <a:cxnLst/>
              <a:rect r="r" b="b" t="t" l="l"/>
              <a:pathLst>
                <a:path h="445349" w="2953956">
                  <a:moveTo>
                    <a:pt x="0" y="0"/>
                  </a:moveTo>
                  <a:lnTo>
                    <a:pt x="2953956" y="0"/>
                  </a:lnTo>
                  <a:lnTo>
                    <a:pt x="2953956" y="445349"/>
                  </a:lnTo>
                  <a:lnTo>
                    <a:pt x="0" y="445349"/>
                  </a:lnTo>
                  <a:close/>
                </a:path>
              </a:pathLst>
            </a:custGeom>
            <a:solidFill>
              <a:srgbClr val="F5F1DC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23825"/>
              <a:ext cx="2953956" cy="5691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2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7353563" y="-116613"/>
            <a:ext cx="10934437" cy="10520226"/>
          </a:xfrm>
          <a:custGeom>
            <a:avLst/>
            <a:gdLst/>
            <a:ahLst/>
            <a:cxnLst/>
            <a:rect r="r" b="b" t="t" l="l"/>
            <a:pathLst>
              <a:path h="10520226" w="10934437">
                <a:moveTo>
                  <a:pt x="0" y="0"/>
                </a:moveTo>
                <a:lnTo>
                  <a:pt x="10934437" y="0"/>
                </a:lnTo>
                <a:lnTo>
                  <a:pt x="10934437" y="10520226"/>
                </a:lnTo>
                <a:lnTo>
                  <a:pt x="0" y="105202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2844" t="0" r="-1374" b="0"/>
            </a:stretch>
          </a:blipFill>
        </p:spPr>
      </p:sp>
      <p:sp>
        <p:nvSpPr>
          <p:cNvPr name="Freeform 12" id="12"/>
          <p:cNvSpPr/>
          <p:nvPr/>
        </p:nvSpPr>
        <p:spPr>
          <a:xfrm flipH="true" flipV="false" rot="0">
            <a:off x="-643774" y="0"/>
            <a:ext cx="8771774" cy="11153775"/>
          </a:xfrm>
          <a:custGeom>
            <a:avLst/>
            <a:gdLst/>
            <a:ahLst/>
            <a:cxnLst/>
            <a:rect r="r" b="b" t="t" l="l"/>
            <a:pathLst>
              <a:path h="11153775" w="8771774">
                <a:moveTo>
                  <a:pt x="8771774" y="0"/>
                </a:moveTo>
                <a:lnTo>
                  <a:pt x="0" y="0"/>
                </a:lnTo>
                <a:lnTo>
                  <a:pt x="0" y="11153775"/>
                </a:lnTo>
                <a:lnTo>
                  <a:pt x="8771774" y="11153775"/>
                </a:lnTo>
                <a:lnTo>
                  <a:pt x="8771774" y="0"/>
                </a:lnTo>
                <a:close/>
              </a:path>
            </a:pathLst>
          </a:custGeom>
          <a:blipFill>
            <a:blip r:embed="rId3">
              <a:alphaModFix amt="8999"/>
            </a:blip>
            <a:stretch>
              <a:fillRect l="-45586" t="0" r="-45265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684055" y="1373777"/>
            <a:ext cx="6669508" cy="2131842"/>
            <a:chOff x="0" y="0"/>
            <a:chExt cx="8892677" cy="2842455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95250"/>
              <a:ext cx="8892677" cy="10359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566"/>
                </a:lnSpc>
                <a:spcBef>
                  <a:spcPct val="0"/>
                </a:spcBef>
              </a:pPr>
              <a:r>
                <a:rPr lang="en-US" b="true" sz="5566" spc="111">
                  <a:solidFill>
                    <a:srgbClr val="F88219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NYC COLLISIONS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1663181"/>
              <a:ext cx="8892677" cy="1179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762"/>
                </a:lnSpc>
              </a:pPr>
              <a:r>
                <a:rPr lang="en-US" sz="3401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Data Analysis </a:t>
              </a:r>
            </a:p>
            <a:p>
              <a:pPr algn="ctr" marL="0" indent="0" lvl="0">
                <a:lnSpc>
                  <a:spcPts val="1300"/>
                </a:lnSpc>
              </a:pPr>
              <a:r>
                <a:rPr lang="en-US" sz="2601">
                  <a:solidFill>
                    <a:srgbClr val="FFFFFF"/>
                  </a:solidFill>
                  <a:latin typeface="PT Sans"/>
                  <a:ea typeface="PT Sans"/>
                  <a:cs typeface="PT Sans"/>
                  <a:sym typeface="PT Sans"/>
                </a:rPr>
                <a:t>                </a:t>
              </a:r>
              <a:r>
                <a:rPr lang="en-US" sz="2601" i="true">
                  <a:solidFill>
                    <a:srgbClr val="FFFFFF"/>
                  </a:solidFill>
                  <a:latin typeface="PT Sans Italics"/>
                  <a:ea typeface="PT Sans Italics"/>
                  <a:cs typeface="PT Sans Italics"/>
                  <a:sym typeface="PT Sans Italics"/>
                </a:rPr>
                <a:t>#EDA and Dashboard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-5400000">
            <a:off x="5651830" y="8585267"/>
            <a:ext cx="3063590" cy="339875"/>
            <a:chOff x="0" y="0"/>
            <a:chExt cx="806871" cy="8951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06871" cy="89514"/>
            </a:xfrm>
            <a:custGeom>
              <a:avLst/>
              <a:gdLst/>
              <a:ahLst/>
              <a:cxnLst/>
              <a:rect r="r" b="b" t="t" l="l"/>
              <a:pathLst>
                <a:path h="89514" w="806871">
                  <a:moveTo>
                    <a:pt x="0" y="0"/>
                  </a:moveTo>
                  <a:lnTo>
                    <a:pt x="806871" y="0"/>
                  </a:lnTo>
                  <a:lnTo>
                    <a:pt x="806871" y="89514"/>
                  </a:lnTo>
                  <a:lnTo>
                    <a:pt x="0" y="89514"/>
                  </a:lnTo>
                  <a:close/>
                </a:path>
              </a:pathLst>
            </a:custGeom>
            <a:solidFill>
              <a:srgbClr val="F88219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61925"/>
              <a:ext cx="806871" cy="2514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88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-5400000">
            <a:off x="-894146" y="1219849"/>
            <a:ext cx="2113995" cy="325702"/>
            <a:chOff x="0" y="0"/>
            <a:chExt cx="556772" cy="8578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556772" cy="85782"/>
            </a:xfrm>
            <a:custGeom>
              <a:avLst/>
              <a:gdLst/>
              <a:ahLst/>
              <a:cxnLst/>
              <a:rect r="r" b="b" t="t" l="l"/>
              <a:pathLst>
                <a:path h="85782" w="556772">
                  <a:moveTo>
                    <a:pt x="0" y="0"/>
                  </a:moveTo>
                  <a:lnTo>
                    <a:pt x="556772" y="0"/>
                  </a:lnTo>
                  <a:lnTo>
                    <a:pt x="556772" y="85782"/>
                  </a:lnTo>
                  <a:lnTo>
                    <a:pt x="0" y="85782"/>
                  </a:lnTo>
                  <a:close/>
                </a:path>
              </a:pathLst>
            </a:custGeom>
            <a:solidFill>
              <a:srgbClr val="F88219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161925"/>
              <a:ext cx="556772" cy="2477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88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0" y="10014420"/>
            <a:ext cx="3742113" cy="272580"/>
            <a:chOff x="0" y="0"/>
            <a:chExt cx="985577" cy="71791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985577" cy="71791"/>
            </a:xfrm>
            <a:custGeom>
              <a:avLst/>
              <a:gdLst/>
              <a:ahLst/>
              <a:cxnLst/>
              <a:rect r="r" b="b" t="t" l="l"/>
              <a:pathLst>
                <a:path h="71791" w="985577">
                  <a:moveTo>
                    <a:pt x="0" y="0"/>
                  </a:moveTo>
                  <a:lnTo>
                    <a:pt x="985577" y="0"/>
                  </a:lnTo>
                  <a:lnTo>
                    <a:pt x="985577" y="71791"/>
                  </a:lnTo>
                  <a:lnTo>
                    <a:pt x="0" y="71791"/>
                  </a:lnTo>
                  <a:close/>
                </a:path>
              </a:pathLst>
            </a:custGeom>
            <a:solidFill>
              <a:srgbClr val="F88219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161925"/>
              <a:ext cx="985577" cy="2337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88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593043" y="9741840"/>
            <a:ext cx="3742113" cy="272580"/>
            <a:chOff x="0" y="0"/>
            <a:chExt cx="985577" cy="71791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985577" cy="71791"/>
            </a:xfrm>
            <a:custGeom>
              <a:avLst/>
              <a:gdLst/>
              <a:ahLst/>
              <a:cxnLst/>
              <a:rect r="r" b="b" t="t" l="l"/>
              <a:pathLst>
                <a:path h="71791" w="985577">
                  <a:moveTo>
                    <a:pt x="0" y="0"/>
                  </a:moveTo>
                  <a:lnTo>
                    <a:pt x="985577" y="0"/>
                  </a:lnTo>
                  <a:lnTo>
                    <a:pt x="985577" y="71791"/>
                  </a:lnTo>
                  <a:lnTo>
                    <a:pt x="0" y="7179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161925"/>
              <a:ext cx="985577" cy="2337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88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-5400000">
            <a:off x="5311955" y="7053472"/>
            <a:ext cx="3063590" cy="339875"/>
            <a:chOff x="0" y="0"/>
            <a:chExt cx="806871" cy="89514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06871" cy="89514"/>
            </a:xfrm>
            <a:custGeom>
              <a:avLst/>
              <a:gdLst/>
              <a:ahLst/>
              <a:cxnLst/>
              <a:rect r="r" b="b" t="t" l="l"/>
              <a:pathLst>
                <a:path h="89514" w="806871">
                  <a:moveTo>
                    <a:pt x="0" y="0"/>
                  </a:moveTo>
                  <a:lnTo>
                    <a:pt x="806871" y="0"/>
                  </a:lnTo>
                  <a:lnTo>
                    <a:pt x="806871" y="89514"/>
                  </a:lnTo>
                  <a:lnTo>
                    <a:pt x="0" y="8951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161925"/>
              <a:ext cx="806871" cy="2514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88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325702" y="0"/>
            <a:ext cx="2439697" cy="325702"/>
            <a:chOff x="0" y="0"/>
            <a:chExt cx="642554" cy="85782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642554" cy="85782"/>
            </a:xfrm>
            <a:custGeom>
              <a:avLst/>
              <a:gdLst/>
              <a:ahLst/>
              <a:cxnLst/>
              <a:rect r="r" b="b" t="t" l="l"/>
              <a:pathLst>
                <a:path h="85782" w="642554">
                  <a:moveTo>
                    <a:pt x="0" y="0"/>
                  </a:moveTo>
                  <a:lnTo>
                    <a:pt x="642554" y="0"/>
                  </a:lnTo>
                  <a:lnTo>
                    <a:pt x="642554" y="85782"/>
                  </a:lnTo>
                  <a:lnTo>
                    <a:pt x="0" y="8578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161925"/>
              <a:ext cx="642554" cy="2477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88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2224B">
                <a:alpha val="100000"/>
              </a:srgbClr>
            </a:gs>
            <a:gs pos="100000">
              <a:srgbClr val="110829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3041" y="85725"/>
            <a:ext cx="15081918" cy="8367371"/>
          </a:xfrm>
          <a:custGeom>
            <a:avLst/>
            <a:gdLst/>
            <a:ahLst/>
            <a:cxnLst/>
            <a:rect r="r" b="b" t="t" l="l"/>
            <a:pathLst>
              <a:path h="8367371" w="15081918">
                <a:moveTo>
                  <a:pt x="0" y="0"/>
                </a:moveTo>
                <a:lnTo>
                  <a:pt x="15081918" y="0"/>
                </a:lnTo>
                <a:lnTo>
                  <a:pt x="15081918" y="8367371"/>
                </a:lnTo>
                <a:lnTo>
                  <a:pt x="0" y="83673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45" r="0" b="-1145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2590" y="8367713"/>
            <a:ext cx="17882819" cy="165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   </a:t>
            </a:r>
            <a:r>
              <a:rPr lang="en-US" b="true" sz="2799" u="sng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Overview:</a:t>
            </a:r>
          </a:p>
          <a:p>
            <a:pPr algn="ctr">
              <a:lnSpc>
                <a:spcPts val="44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  The dashboard gives a comprehensive snapshot of NYC traffic safety, identifying high-risk periods boroughs with frequent incidents, and leading causes of collisions.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675301"/>
            <a:ext cx="19488535" cy="10962301"/>
          </a:xfrm>
          <a:custGeom>
            <a:avLst/>
            <a:gdLst/>
            <a:ahLst/>
            <a:cxnLst/>
            <a:rect r="r" b="b" t="t" l="l"/>
            <a:pathLst>
              <a:path h="10962301" w="19488535">
                <a:moveTo>
                  <a:pt x="0" y="0"/>
                </a:moveTo>
                <a:lnTo>
                  <a:pt x="19488535" y="0"/>
                </a:lnTo>
                <a:lnTo>
                  <a:pt x="19488535" y="10962301"/>
                </a:lnTo>
                <a:lnTo>
                  <a:pt x="0" y="109623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8000"/>
            </a:blip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18588" y="125250"/>
            <a:ext cx="13818077" cy="5271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75"/>
              </a:lnSpc>
            </a:pPr>
            <a:r>
              <a:rPr lang="en-US" b="true" sz="3352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📊 </a:t>
            </a:r>
            <a:r>
              <a:rPr lang="en-US" b="true" sz="3352" u="sng">
                <a:solidFill>
                  <a:srgbClr val="FFDD8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Key Statistics:</a:t>
            </a:r>
          </a:p>
          <a:p>
            <a:pPr algn="l">
              <a:lnSpc>
                <a:spcPts val="6000"/>
              </a:lnSpc>
            </a:pPr>
            <a:r>
              <a:rPr lang="en-US" b="true" sz="3352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</a:t>
            </a:r>
            <a:r>
              <a:rPr lang="en-US" b="true" sz="335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2021</a:t>
            </a:r>
            <a:r>
              <a:rPr lang="en-US" b="true" sz="3352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: 105K collisions</a:t>
            </a:r>
          </a:p>
          <a:p>
            <a:pPr algn="l">
              <a:lnSpc>
                <a:spcPts val="6000"/>
              </a:lnSpc>
            </a:pPr>
            <a:r>
              <a:rPr lang="en-US" b="true" sz="3352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                </a:t>
            </a:r>
            <a:r>
              <a:rPr lang="en-US" b="true" sz="335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2022</a:t>
            </a:r>
            <a:r>
              <a:rPr lang="en-US" b="true" sz="3352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: 99K collisions</a:t>
            </a:r>
          </a:p>
          <a:p>
            <a:pPr algn="l">
              <a:lnSpc>
                <a:spcPts val="6000"/>
              </a:lnSpc>
            </a:pPr>
            <a:r>
              <a:rPr lang="en-US" b="true" sz="3352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                </a:t>
            </a:r>
            <a:r>
              <a:rPr lang="en-US" b="true" sz="335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               2023 </a:t>
            </a:r>
            <a:r>
              <a:rPr lang="en-US" b="true" sz="3352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(</a:t>
            </a:r>
            <a:r>
              <a:rPr lang="en-US" b="true" sz="3352" u="sng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First 4 Months</a:t>
            </a:r>
            <a:r>
              <a:rPr lang="en-US" b="true" sz="3352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): 23K collisions</a:t>
            </a:r>
          </a:p>
          <a:p>
            <a:pPr algn="l">
              <a:lnSpc>
                <a:spcPts val="7475"/>
              </a:lnSpc>
            </a:pPr>
          </a:p>
          <a:p>
            <a:pPr algn="l">
              <a:lnSpc>
                <a:spcPts val="3955"/>
              </a:lnSpc>
            </a:pPr>
            <a:r>
              <a:rPr lang="en-US" b="true" sz="3352">
                <a:solidFill>
                  <a:srgbClr val="FFDD8C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First 4 Months:</a:t>
            </a:r>
          </a:p>
          <a:p>
            <a:pPr algn="l">
              <a:lnSpc>
                <a:spcPts val="3955"/>
              </a:lnSpc>
            </a:pPr>
            <a:r>
              <a:rPr lang="en-US" b="true" sz="3352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2021: 30K </a:t>
            </a:r>
            <a:r>
              <a:rPr lang="en-US" b="true" sz="335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| </a:t>
            </a:r>
            <a:r>
              <a:rPr lang="en-US" b="true" sz="3352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2022: 31K </a:t>
            </a:r>
            <a:r>
              <a:rPr lang="en-US" b="true" sz="335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| </a:t>
            </a:r>
            <a:r>
              <a:rPr lang="en-US" b="true" sz="3352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2023: 23K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18588" y="6712446"/>
            <a:ext cx="17050824" cy="2188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77"/>
              </a:lnSpc>
            </a:pPr>
            <a:r>
              <a:rPr lang="en-US" b="true" sz="3031" u="sng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Summary:</a:t>
            </a:r>
          </a:p>
          <a:p>
            <a:pPr algn="ctr">
              <a:lnSpc>
                <a:spcPts val="1141"/>
              </a:lnSpc>
            </a:pPr>
          </a:p>
          <a:p>
            <a:pPr algn="ctr">
              <a:lnSpc>
                <a:spcPts val="5393"/>
              </a:lnSpc>
            </a:pPr>
            <a:r>
              <a:rPr lang="en-US" b="true" sz="293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There’s a </a:t>
            </a:r>
            <a:r>
              <a:rPr lang="en-US" b="true" sz="2931">
                <a:solidFill>
                  <a:srgbClr val="FFAAA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consistent decline</a:t>
            </a:r>
            <a:r>
              <a:rPr lang="en-US" b="true" sz="293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in total collisions, especially a </a:t>
            </a:r>
            <a:r>
              <a:rPr lang="en-US" b="true" sz="2931">
                <a:solidFill>
                  <a:srgbClr val="FFAAA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~25% drop</a:t>
            </a:r>
            <a:r>
              <a:rPr lang="en-US" b="true" sz="293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in early 2023, </a:t>
            </a:r>
          </a:p>
          <a:p>
            <a:pPr algn="ctr">
              <a:lnSpc>
                <a:spcPts val="5761"/>
              </a:lnSpc>
            </a:pPr>
            <a:r>
              <a:rPr lang="en-US" b="true" sz="313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**indicating improved traffic control or less road activity post-COVID.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5060" y="200880"/>
            <a:ext cx="18017880" cy="10086120"/>
          </a:xfrm>
          <a:custGeom>
            <a:avLst/>
            <a:gdLst/>
            <a:ahLst/>
            <a:cxnLst/>
            <a:rect r="r" b="b" t="t" l="l"/>
            <a:pathLst>
              <a:path h="10086120" w="18017880">
                <a:moveTo>
                  <a:pt x="0" y="0"/>
                </a:moveTo>
                <a:lnTo>
                  <a:pt x="18017880" y="0"/>
                </a:lnTo>
                <a:lnTo>
                  <a:pt x="18017880" y="10086120"/>
                </a:lnTo>
                <a:lnTo>
                  <a:pt x="0" y="100861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</a:blip>
            <a:stretch>
              <a:fillRect l="0" t="-30252" r="0" b="-3683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5060" y="38955"/>
            <a:ext cx="18017880" cy="4113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54"/>
              </a:lnSpc>
              <a:spcBef>
                <a:spcPct val="0"/>
              </a:spcBef>
            </a:pPr>
            <a:r>
              <a:rPr lang="en-US" sz="3149" spc="81">
                <a:solidFill>
                  <a:srgbClr val="FFDD8C"/>
                </a:solidFill>
                <a:latin typeface="Lilita One"/>
                <a:ea typeface="Lilita One"/>
                <a:cs typeface="Lilita One"/>
                <a:sym typeface="Lilita One"/>
              </a:rPr>
              <a:t>📅 </a:t>
            </a:r>
            <a:r>
              <a:rPr lang="en-US" sz="3149" spc="81" u="sng">
                <a:solidFill>
                  <a:srgbClr val="FFDD8C"/>
                </a:solidFill>
                <a:latin typeface="Lilita One"/>
                <a:ea typeface="Lilita One"/>
                <a:cs typeface="Lilita One"/>
                <a:sym typeface="Lilita One"/>
              </a:rPr>
              <a:t>Monthly Collision Trends (2021-2022)</a:t>
            </a:r>
          </a:p>
          <a:p>
            <a:pPr algn="ctr">
              <a:lnSpc>
                <a:spcPts val="1020"/>
              </a:lnSpc>
              <a:spcBef>
                <a:spcPct val="0"/>
              </a:spcBef>
            </a:pPr>
          </a:p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chart shows a </a:t>
            </a:r>
            <a:r>
              <a:rPr lang="en-US" b="true" sz="2799">
                <a:solidFill>
                  <a:srgbClr val="FFAAA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steady decline</a:t>
            </a:r>
            <a:r>
              <a:rPr lang="en-US" b="true" sz="27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in collisions from January through December, with </a:t>
            </a:r>
            <a:r>
              <a:rPr lang="en-US" b="true" sz="2799">
                <a:solidFill>
                  <a:srgbClr val="FFAAA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March seeing the highest</a:t>
            </a:r>
            <a:r>
              <a:rPr lang="en-US" b="true" sz="27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and </a:t>
            </a:r>
            <a:r>
              <a:rPr lang="en-US" b="true" sz="2799">
                <a:solidFill>
                  <a:srgbClr val="FFAAA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November–December the lowest</a:t>
            </a:r>
            <a:r>
              <a:rPr lang="en-US" b="true" sz="27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</a:t>
            </a:r>
          </a:p>
          <a:p>
            <a:pPr algn="ctr">
              <a:lnSpc>
                <a:spcPts val="2549"/>
              </a:lnSpc>
              <a:spcBef>
                <a:spcPct val="0"/>
              </a:spcBef>
            </a:pPr>
          </a:p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b="true" sz="2799" u="sng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Summary:</a:t>
            </a:r>
          </a:p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b="true" sz="2799">
                <a:solidFill>
                  <a:srgbClr val="FFAAA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Collisions are more frequent in winter/spring months</a:t>
            </a:r>
            <a:r>
              <a:rPr lang="en-US" b="true" sz="27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and taper off towards the end of the year,  likely due to changing weather and traffic volumes.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5060" y="4591904"/>
            <a:ext cx="18017880" cy="5620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92"/>
              </a:lnSpc>
              <a:spcBef>
                <a:spcPct val="0"/>
              </a:spcBef>
            </a:pPr>
            <a:r>
              <a:rPr lang="en-US" sz="3583">
                <a:solidFill>
                  <a:srgbClr val="FFDD8C"/>
                </a:solidFill>
                <a:latin typeface="Lilita One"/>
                <a:ea typeface="Lilita One"/>
                <a:cs typeface="Lilita One"/>
                <a:sym typeface="Lilita One"/>
              </a:rPr>
              <a:t>🕒 </a:t>
            </a:r>
            <a:r>
              <a:rPr lang="en-US" sz="3583" u="sng">
                <a:solidFill>
                  <a:srgbClr val="FFDD8C"/>
                </a:solidFill>
                <a:latin typeface="Lilita One"/>
                <a:ea typeface="Lilita One"/>
                <a:cs typeface="Lilita One"/>
                <a:sym typeface="Lilita One"/>
              </a:rPr>
              <a:t>Collisions by Time of Day:</a:t>
            </a:r>
          </a:p>
          <a:p>
            <a:pPr algn="l">
              <a:lnSpc>
                <a:spcPts val="1162"/>
              </a:lnSpc>
              <a:spcBef>
                <a:spcPct val="0"/>
              </a:spcBef>
            </a:pPr>
          </a:p>
          <a:p>
            <a:pPr algn="l">
              <a:lnSpc>
                <a:spcPts val="4732"/>
              </a:lnSpc>
              <a:spcBef>
                <a:spcPct val="0"/>
              </a:spcBef>
            </a:pPr>
            <a:r>
              <a:rPr lang="en-US" b="true" sz="2783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Evening: </a:t>
            </a:r>
            <a:r>
              <a:rPr lang="en-US" b="true" sz="2783">
                <a:solidFill>
                  <a:srgbClr val="FFAAA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27.97%</a:t>
            </a:r>
          </a:p>
          <a:p>
            <a:pPr algn="l">
              <a:lnSpc>
                <a:spcPts val="4562"/>
              </a:lnSpc>
              <a:spcBef>
                <a:spcPct val="0"/>
              </a:spcBef>
            </a:pPr>
            <a:r>
              <a:rPr lang="en-US" b="true" sz="2683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                             Afternoon: 24.32%</a:t>
            </a:r>
          </a:p>
          <a:p>
            <a:pPr algn="l">
              <a:lnSpc>
                <a:spcPts val="4562"/>
              </a:lnSpc>
              <a:spcBef>
                <a:spcPct val="0"/>
              </a:spcBef>
            </a:pPr>
            <a:r>
              <a:rPr lang="en-US" b="true" sz="2683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                                                                  Night: 23.07%</a:t>
            </a:r>
          </a:p>
          <a:p>
            <a:pPr algn="l">
              <a:lnSpc>
                <a:spcPts val="4562"/>
              </a:lnSpc>
              <a:spcBef>
                <a:spcPct val="0"/>
              </a:spcBef>
            </a:pPr>
            <a:r>
              <a:rPr lang="en-US" b="true" sz="2683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                                                                                              Morning: 16.16%</a:t>
            </a:r>
          </a:p>
          <a:p>
            <a:pPr algn="l">
              <a:lnSpc>
                <a:spcPts val="4732"/>
              </a:lnSpc>
              <a:spcBef>
                <a:spcPct val="0"/>
              </a:spcBef>
            </a:pPr>
            <a:r>
              <a:rPr lang="en-US" b="true" sz="2783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                                                                                                                          Late Night: </a:t>
            </a:r>
            <a:r>
              <a:rPr lang="en-US" b="true" sz="2783">
                <a:solidFill>
                  <a:srgbClr val="FFAAA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8.48%</a:t>
            </a:r>
            <a:r>
              <a:rPr lang="en-US" b="true" sz="2783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</a:t>
            </a:r>
            <a:r>
              <a:rPr lang="en-US" b="true" sz="2783" u="sng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Summary:</a:t>
            </a:r>
          </a:p>
          <a:p>
            <a:pPr algn="l">
              <a:lnSpc>
                <a:spcPts val="4732"/>
              </a:lnSpc>
              <a:spcBef>
                <a:spcPct val="0"/>
              </a:spcBef>
            </a:pPr>
            <a:r>
              <a:rPr lang="en-US" b="true" sz="2783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b="true" sz="2783">
                <a:solidFill>
                  <a:srgbClr val="FFAAA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Evenings </a:t>
            </a:r>
            <a:r>
              <a:rPr lang="en-US" b="true" sz="2783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and </a:t>
            </a:r>
            <a:r>
              <a:rPr lang="en-US" b="true" sz="2783">
                <a:solidFill>
                  <a:srgbClr val="FFAAA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afternoons </a:t>
            </a:r>
            <a:r>
              <a:rPr lang="en-US" b="true" sz="2783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are the </a:t>
            </a:r>
            <a:r>
              <a:rPr lang="en-US" b="true" sz="2783">
                <a:solidFill>
                  <a:srgbClr val="FFAAA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riskiest periods</a:t>
            </a:r>
            <a:r>
              <a:rPr lang="en-US" b="true" sz="2783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likely due to rush hours and increased vehicle activity. </a:t>
            </a:r>
            <a:r>
              <a:rPr lang="en-US" b="true" sz="2783">
                <a:solidFill>
                  <a:srgbClr val="FFDD8C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Late night sees the fewest incidents.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</a:blip>
            <a:stretch>
              <a:fillRect l="-6250" t="0" r="-625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83832" y="-6350"/>
            <a:ext cx="17520335" cy="4949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099"/>
              </a:lnSpc>
              <a:spcBef>
                <a:spcPct val="0"/>
              </a:spcBef>
            </a:pPr>
            <a:r>
              <a:rPr lang="en-US" b="true" sz="2999">
                <a:solidFill>
                  <a:srgbClr val="FFDD8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📅 </a:t>
            </a:r>
            <a:r>
              <a:rPr lang="en-US" b="true" sz="2999" u="sng">
                <a:solidFill>
                  <a:srgbClr val="FFDD8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Collisions by Weekday:</a:t>
            </a:r>
          </a:p>
          <a:p>
            <a:pPr algn="just">
              <a:lnSpc>
                <a:spcPts val="3400"/>
              </a:lnSpc>
              <a:spcBef>
                <a:spcPct val="0"/>
              </a:spcBef>
            </a:pPr>
          </a:p>
          <a:p>
            <a:pPr algn="just">
              <a:lnSpc>
                <a:spcPts val="4992"/>
              </a:lnSpc>
            </a:pP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         *</a:t>
            </a:r>
            <a:r>
              <a:rPr lang="en-US" b="true" sz="2600">
                <a:solidFill>
                  <a:srgbClr val="FFAAA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Highest </a:t>
            </a: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on </a:t>
            </a:r>
            <a:r>
              <a:rPr lang="en-US" b="true" sz="2600">
                <a:solidFill>
                  <a:srgbClr val="FFAAA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Fridays</a:t>
            </a:r>
          </a:p>
          <a:p>
            <a:pPr algn="just">
              <a:lnSpc>
                <a:spcPts val="4992"/>
              </a:lnSpc>
            </a:pP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         </a:t>
            </a:r>
            <a:r>
              <a:rPr lang="en-US" b="true" sz="2600">
                <a:solidFill>
                  <a:srgbClr val="FFAAA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Gradual decrease</a:t>
            </a: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through the week</a:t>
            </a:r>
          </a:p>
          <a:p>
            <a:pPr algn="just">
              <a:lnSpc>
                <a:spcPts val="4992"/>
              </a:lnSpc>
            </a:pP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         *</a:t>
            </a:r>
            <a:r>
              <a:rPr lang="en-US" b="true" sz="2600">
                <a:solidFill>
                  <a:srgbClr val="FFAAA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Lowest </a:t>
            </a: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on </a:t>
            </a:r>
            <a:r>
              <a:rPr lang="en-US" b="true" sz="2600">
                <a:solidFill>
                  <a:srgbClr val="FFAAA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Sundays</a:t>
            </a:r>
          </a:p>
          <a:p>
            <a:pPr algn="just">
              <a:lnSpc>
                <a:spcPts val="2380"/>
              </a:lnSpc>
            </a:pPr>
          </a:p>
          <a:p>
            <a:pPr algn="just">
              <a:lnSpc>
                <a:spcPts val="4759"/>
              </a:lnSpc>
              <a:spcBef>
                <a:spcPct val="0"/>
              </a:spcBef>
            </a:pPr>
            <a:r>
              <a:rPr lang="en-US" b="true" sz="2799" u="sng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Summary:</a:t>
            </a:r>
          </a:p>
          <a:p>
            <a:pPr algn="just">
              <a:lnSpc>
                <a:spcPts val="44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  </a:t>
            </a:r>
            <a:r>
              <a:rPr lang="en-US" b="true" sz="2600">
                <a:solidFill>
                  <a:srgbClr val="FFAAA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End of the workweek</a:t>
            </a: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(especially </a:t>
            </a:r>
            <a:r>
              <a:rPr lang="en-US" b="true" sz="2600" u="sng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Friday</a:t>
            </a: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) poses </a:t>
            </a:r>
            <a:r>
              <a:rPr lang="en-US" b="true" sz="26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higher collision risks</a:t>
            </a: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</a:t>
            </a:r>
          </a:p>
          <a:p>
            <a:pPr algn="just">
              <a:lnSpc>
                <a:spcPts val="475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                        **likely due to increased travel and fatigue, while </a:t>
            </a:r>
            <a:r>
              <a:rPr lang="en-US" b="true" sz="2799">
                <a:solidFill>
                  <a:srgbClr val="FFAAA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Sundays remain safest</a:t>
            </a:r>
            <a:r>
              <a:rPr lang="en-US" b="true" sz="27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83832" y="6145129"/>
            <a:ext cx="17520335" cy="314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099"/>
              </a:lnSpc>
              <a:spcBef>
                <a:spcPct val="0"/>
              </a:spcBef>
            </a:pPr>
            <a:r>
              <a:rPr lang="en-US" b="true" sz="2999">
                <a:solidFill>
                  <a:srgbClr val="FFDD8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☠️ </a:t>
            </a:r>
            <a:r>
              <a:rPr lang="en-US" b="true" sz="2999" u="sng">
                <a:solidFill>
                  <a:srgbClr val="FFDD8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Yearly Casualties (2021–2023):</a:t>
            </a:r>
          </a:p>
          <a:p>
            <a:pPr algn="just">
              <a:lnSpc>
                <a:spcPts val="44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        All categories (pedestrians, cyclists, motorists) show a </a:t>
            </a:r>
            <a:r>
              <a:rPr lang="en-US" b="true" sz="2600">
                <a:solidFill>
                  <a:srgbClr val="FFAAA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downward trend</a:t>
            </a: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</a:t>
            </a:r>
          </a:p>
          <a:p>
            <a:pPr algn="just">
              <a:lnSpc>
                <a:spcPts val="2380"/>
              </a:lnSpc>
              <a:spcBef>
                <a:spcPct val="0"/>
              </a:spcBef>
            </a:pPr>
          </a:p>
          <a:p>
            <a:pPr algn="just">
              <a:lnSpc>
                <a:spcPts val="4759"/>
              </a:lnSpc>
              <a:spcBef>
                <a:spcPct val="0"/>
              </a:spcBef>
            </a:pPr>
            <a:r>
              <a:rPr lang="en-US" b="true" sz="2799" u="sng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Summary:</a:t>
            </a:r>
          </a:p>
          <a:p>
            <a:pPr algn="l">
              <a:lnSpc>
                <a:spcPts val="44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Road safety has improved, with </a:t>
            </a:r>
            <a:r>
              <a:rPr lang="en-US" b="true" sz="2600">
                <a:solidFill>
                  <a:srgbClr val="FFAAA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declining fatalities</a:t>
            </a: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suggesting effective enforcement, </a:t>
            </a:r>
          </a:p>
          <a:p>
            <a:pPr algn="l">
              <a:lnSpc>
                <a:spcPts val="44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safer infrastructure, or decreased traffic volumes.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62494" y="146239"/>
            <a:ext cx="17163011" cy="90055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24"/>
              </a:lnSpc>
              <a:spcBef>
                <a:spcPct val="0"/>
              </a:spcBef>
            </a:pPr>
            <a:r>
              <a:rPr lang="en-US" b="true" sz="3249">
                <a:solidFill>
                  <a:srgbClr val="FFDD8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📍 </a:t>
            </a:r>
            <a:r>
              <a:rPr lang="en-US" b="true" sz="3249" u="sng">
                <a:solidFill>
                  <a:srgbClr val="FFDD8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Collision Locations by Borough:</a:t>
            </a:r>
          </a:p>
          <a:p>
            <a:pPr algn="l">
              <a:lnSpc>
                <a:spcPts val="1274"/>
              </a:lnSpc>
              <a:spcBef>
                <a:spcPct val="0"/>
              </a:spcBef>
            </a:pPr>
          </a:p>
          <a:p>
            <a:pPr algn="l">
              <a:lnSpc>
                <a:spcPts val="4844"/>
              </a:lnSpc>
              <a:spcBef>
                <a:spcPct val="0"/>
              </a:spcBef>
            </a:pPr>
            <a:r>
              <a:rPr lang="en-US" b="true" sz="28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</a:t>
            </a:r>
            <a:r>
              <a:rPr lang="en-US" b="true" sz="284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Brooklyn</a:t>
            </a:r>
            <a:r>
              <a:rPr lang="en-US" b="true" sz="28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: </a:t>
            </a:r>
            <a:r>
              <a:rPr lang="en-US" b="true" sz="2849" i="true">
                <a:solidFill>
                  <a:srgbClr val="FFAAAA"/>
                </a:solidFill>
                <a:latin typeface="Montserrat Medium Italics"/>
                <a:ea typeface="Montserrat Medium Italics"/>
                <a:cs typeface="Montserrat Medium Italics"/>
                <a:sym typeface="Montserrat Medium Italics"/>
              </a:rPr>
              <a:t>Highest</a:t>
            </a:r>
            <a:r>
              <a:rPr lang="en-US" b="true" sz="28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b="true" sz="2849" u="sng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(Large dark blue bubble)</a:t>
            </a:r>
          </a:p>
          <a:p>
            <a:pPr algn="l">
              <a:lnSpc>
                <a:spcPts val="4674"/>
              </a:lnSpc>
              <a:spcBef>
                <a:spcPct val="0"/>
              </a:spcBef>
            </a:pPr>
            <a:r>
              <a:rPr lang="en-US" b="true" sz="27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     Queens: Second-highest (Orange bubble),</a:t>
            </a:r>
          </a:p>
          <a:p>
            <a:pPr algn="l">
              <a:lnSpc>
                <a:spcPts val="4504"/>
              </a:lnSpc>
              <a:spcBef>
                <a:spcPct val="0"/>
              </a:spcBef>
            </a:pPr>
            <a:r>
              <a:rPr lang="en-US" b="true" sz="26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                 </a:t>
            </a:r>
            <a:r>
              <a:rPr lang="en-US" b="true" sz="26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Manhattan: Moderate (Pink bubble), </a:t>
            </a:r>
          </a:p>
          <a:p>
            <a:pPr algn="l">
              <a:lnSpc>
                <a:spcPts val="4504"/>
              </a:lnSpc>
              <a:spcBef>
                <a:spcPct val="0"/>
              </a:spcBef>
            </a:pPr>
            <a:r>
              <a:rPr lang="en-US" b="true" sz="26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                          Bronx: Moderate (Purple bubble)</a:t>
            </a:r>
          </a:p>
          <a:p>
            <a:pPr algn="l">
              <a:lnSpc>
                <a:spcPts val="4334"/>
              </a:lnSpc>
              <a:spcBef>
                <a:spcPct val="0"/>
              </a:spcBef>
            </a:pPr>
            <a:r>
              <a:rPr lang="en-US" b="true" sz="25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                                    </a:t>
            </a:r>
            <a:r>
              <a:rPr lang="en-US" b="true" sz="254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Staten Island</a:t>
            </a:r>
            <a:r>
              <a:rPr lang="en-US" b="true" sz="25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: </a:t>
            </a:r>
            <a:r>
              <a:rPr lang="en-US" b="true" sz="2549" i="true">
                <a:solidFill>
                  <a:srgbClr val="FFDD8C"/>
                </a:solidFill>
                <a:latin typeface="Montserrat Medium Italics"/>
                <a:ea typeface="Montserrat Medium Italics"/>
                <a:cs typeface="Montserrat Medium Italics"/>
                <a:sym typeface="Montserrat Medium Italics"/>
              </a:rPr>
              <a:t>Lowest </a:t>
            </a:r>
            <a:r>
              <a:rPr lang="en-US" b="true" sz="25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(Light blue bubble)</a:t>
            </a:r>
          </a:p>
          <a:p>
            <a:pPr algn="l">
              <a:lnSpc>
                <a:spcPts val="3314"/>
              </a:lnSpc>
              <a:spcBef>
                <a:spcPct val="0"/>
              </a:spcBef>
            </a:pPr>
          </a:p>
          <a:p>
            <a:pPr algn="l">
              <a:lnSpc>
                <a:spcPts val="5354"/>
              </a:lnSpc>
              <a:spcBef>
                <a:spcPct val="0"/>
              </a:spcBef>
            </a:pPr>
            <a:r>
              <a:rPr lang="en-US" b="true" sz="3149" u="sng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Summary:</a:t>
            </a:r>
          </a:p>
          <a:p>
            <a:pPr algn="l">
              <a:lnSpc>
                <a:spcPts val="4844"/>
              </a:lnSpc>
              <a:spcBef>
                <a:spcPct val="0"/>
              </a:spcBef>
            </a:pPr>
            <a:r>
              <a:rPr lang="en-US" b="true" sz="28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b="true" sz="2849">
                <a:solidFill>
                  <a:srgbClr val="FFAAA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Brooklyn </a:t>
            </a:r>
            <a:r>
              <a:rPr lang="en-US" b="true" sz="28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and </a:t>
            </a:r>
            <a:r>
              <a:rPr lang="en-US" b="true" sz="2849">
                <a:solidFill>
                  <a:srgbClr val="FFAAA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Queens </a:t>
            </a:r>
            <a:r>
              <a:rPr lang="en-US" b="true" sz="28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are NYC’s </a:t>
            </a:r>
            <a:r>
              <a:rPr lang="en-US" b="true" sz="284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top </a:t>
            </a:r>
            <a:r>
              <a:rPr lang="en-US" b="true" sz="28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hotspots for vehicle collisions.</a:t>
            </a:r>
          </a:p>
          <a:p>
            <a:pPr algn="l">
              <a:lnSpc>
                <a:spcPts val="4844"/>
              </a:lnSpc>
              <a:spcBef>
                <a:spcPct val="0"/>
              </a:spcBef>
            </a:pPr>
            <a:r>
              <a:rPr lang="en-US" b="true" sz="28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**Higher population density and traffic congestion may contribute. </a:t>
            </a:r>
          </a:p>
          <a:p>
            <a:pPr algn="l">
              <a:lnSpc>
                <a:spcPts val="4844"/>
              </a:lnSpc>
              <a:spcBef>
                <a:spcPct val="0"/>
              </a:spcBef>
            </a:pPr>
            <a:r>
              <a:rPr lang="en-US" b="true" sz="28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</a:t>
            </a:r>
            <a:r>
              <a:rPr lang="en-US" b="true" sz="2849">
                <a:solidFill>
                  <a:srgbClr val="FFAAA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Manhattan </a:t>
            </a:r>
            <a:r>
              <a:rPr lang="en-US" b="true" sz="28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and </a:t>
            </a:r>
            <a:r>
              <a:rPr lang="en-US" b="true" sz="2849">
                <a:solidFill>
                  <a:srgbClr val="FFAAA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Bronx </a:t>
            </a:r>
            <a:r>
              <a:rPr lang="en-US" b="true" sz="28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follow, </a:t>
            </a:r>
          </a:p>
          <a:p>
            <a:pPr algn="l">
              <a:lnSpc>
                <a:spcPts val="4844"/>
              </a:lnSpc>
              <a:spcBef>
                <a:spcPct val="0"/>
              </a:spcBef>
            </a:pPr>
            <a:r>
              <a:rPr lang="en-US" b="true" sz="28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while </a:t>
            </a:r>
            <a:r>
              <a:rPr lang="en-US" b="true" sz="2849">
                <a:solidFill>
                  <a:srgbClr val="FFDD8C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Staten Island</a:t>
            </a:r>
            <a:r>
              <a:rPr lang="en-US" b="true" sz="28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reports fewer incidents.</a:t>
            </a:r>
          </a:p>
          <a:p>
            <a:pPr algn="l">
              <a:lnSpc>
                <a:spcPts val="4844"/>
              </a:lnSpc>
              <a:spcBef>
                <a:spcPct val="0"/>
              </a:spcBef>
            </a:pPr>
          </a:p>
          <a:p>
            <a:pPr algn="l">
              <a:lnSpc>
                <a:spcPts val="4504"/>
              </a:lnSpc>
              <a:spcBef>
                <a:spcPct val="0"/>
              </a:spcBef>
            </a:pPr>
            <a:r>
              <a:rPr lang="en-US" b="true" sz="264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Collisions </a:t>
            </a:r>
            <a:r>
              <a:rPr lang="en-US" b="true" sz="26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are </a:t>
            </a:r>
            <a:r>
              <a:rPr lang="en-US" b="true" sz="2649" i="true">
                <a:solidFill>
                  <a:srgbClr val="FFFFFF"/>
                </a:solidFill>
                <a:latin typeface="Montserrat Medium Italics"/>
                <a:ea typeface="Montserrat Medium Italics"/>
                <a:cs typeface="Montserrat Medium Italics"/>
                <a:sym typeface="Montserrat Medium Italics"/>
              </a:rPr>
              <a:t>not evenly</a:t>
            </a:r>
            <a:r>
              <a:rPr lang="en-US" b="true" sz="26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distributed across </a:t>
            </a:r>
            <a:r>
              <a:rPr lang="en-US" b="true" sz="264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NYC's boroughs</a:t>
            </a:r>
            <a:r>
              <a:rPr lang="en-US" b="true" sz="26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</a:t>
            </a:r>
          </a:p>
          <a:p>
            <a:pPr algn="l">
              <a:lnSpc>
                <a:spcPts val="4504"/>
              </a:lnSpc>
              <a:spcBef>
                <a:spcPct val="0"/>
              </a:spcBef>
            </a:pPr>
            <a:r>
              <a:rPr lang="en-US" b="true" sz="264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This geographic insight helps prioritize resource allocation and safety campaigns for high- risk areas.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2702568" y="95250"/>
            <a:ext cx="5490182" cy="5143500"/>
          </a:xfrm>
          <a:custGeom>
            <a:avLst/>
            <a:gdLst/>
            <a:ahLst/>
            <a:cxnLst/>
            <a:rect r="r" b="b" t="t" l="l"/>
            <a:pathLst>
              <a:path h="5143500" w="5490182">
                <a:moveTo>
                  <a:pt x="0" y="0"/>
                </a:moveTo>
                <a:lnTo>
                  <a:pt x="5490182" y="0"/>
                </a:lnTo>
                <a:lnTo>
                  <a:pt x="5490182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532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810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2000"/>
            </a:blip>
            <a:stretch>
              <a:fillRect l="0" t="-24739" r="0" b="-24739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94430" y="167539"/>
            <a:ext cx="16899139" cy="6953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69"/>
              </a:lnSpc>
              <a:spcBef>
                <a:spcPct val="0"/>
              </a:spcBef>
            </a:pPr>
            <a:r>
              <a:rPr lang="en-US" b="true" sz="3099">
                <a:solidFill>
                  <a:srgbClr val="FFDD8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⚠️ </a:t>
            </a:r>
            <a:r>
              <a:rPr lang="en-US" b="true" sz="3099" u="sng">
                <a:solidFill>
                  <a:srgbClr val="FFDD8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Top Contributing Factors:</a:t>
            </a:r>
          </a:p>
          <a:p>
            <a:pPr algn="l">
              <a:lnSpc>
                <a:spcPts val="1530"/>
              </a:lnSpc>
              <a:spcBef>
                <a:spcPct val="0"/>
              </a:spcBef>
            </a:pPr>
          </a:p>
          <a:p>
            <a:pPr algn="l">
              <a:lnSpc>
                <a:spcPts val="44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  </a:t>
            </a:r>
            <a:r>
              <a:rPr lang="en-US" b="true" sz="26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Multiple/Uncertain Factors – ~60K</a:t>
            </a:r>
          </a:p>
          <a:p>
            <a:pPr algn="l">
              <a:lnSpc>
                <a:spcPts val="44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                 </a:t>
            </a:r>
            <a:r>
              <a:rPr lang="en-US" b="true" sz="2600">
                <a:solidFill>
                  <a:srgbClr val="FFAAA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**Driver Inattention/Distraction – ~58K</a:t>
            </a:r>
          </a:p>
          <a:p>
            <a:pPr algn="l">
              <a:lnSpc>
                <a:spcPts val="44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                                        Failure to Yield Right-of-Way</a:t>
            </a:r>
          </a:p>
          <a:p>
            <a:pPr algn="l">
              <a:lnSpc>
                <a:spcPts val="44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                                                   etc.. like Following Too Closely,  Improper Passing/Lane Usage</a:t>
            </a:r>
          </a:p>
          <a:p>
            <a:pPr algn="l">
              <a:lnSpc>
                <a:spcPts val="44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                                                                        </a:t>
            </a:r>
            <a:r>
              <a:rPr lang="en-US" b="true" sz="2600" u="sng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Unsafe Speed</a:t>
            </a: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 </a:t>
            </a:r>
            <a:r>
              <a:rPr lang="en-US" b="true" sz="2600" u="sng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Alcohol Involvement</a:t>
            </a:r>
          </a:p>
          <a:p>
            <a:pPr algn="l">
              <a:lnSpc>
                <a:spcPts val="4420"/>
              </a:lnSpc>
              <a:spcBef>
                <a:spcPct val="0"/>
              </a:spcBef>
            </a:pPr>
          </a:p>
          <a:p>
            <a:pPr algn="l">
              <a:lnSpc>
                <a:spcPts val="4420"/>
              </a:lnSpc>
              <a:spcBef>
                <a:spcPct val="0"/>
              </a:spcBef>
            </a:pPr>
          </a:p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b="true" sz="2799" u="sng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Summary:</a:t>
            </a:r>
          </a:p>
          <a:p>
            <a:pPr algn="l">
              <a:lnSpc>
                <a:spcPts val="44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</a:t>
            </a: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Most crashes result from </a:t>
            </a:r>
            <a:r>
              <a:rPr lang="en-US" b="true" sz="2600">
                <a:solidFill>
                  <a:srgbClr val="FFAAA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driver behavior</a:t>
            </a: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</a:t>
            </a:r>
            <a:r>
              <a:rPr lang="en-US" b="true" sz="2600" i="true">
                <a:solidFill>
                  <a:srgbClr val="FFFFFF"/>
                </a:solidFill>
                <a:latin typeface="Montserrat Medium Italics"/>
                <a:ea typeface="Montserrat Medium Italics"/>
                <a:cs typeface="Montserrat Medium Italics"/>
                <a:sym typeface="Montserrat Medium Italics"/>
              </a:rPr>
              <a:t>not external conditions</a:t>
            </a: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</a:t>
            </a:r>
          </a:p>
          <a:p>
            <a:pPr algn="l">
              <a:lnSpc>
                <a:spcPts val="44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</a:t>
            </a:r>
            <a:r>
              <a:rPr lang="en-US" b="true" sz="26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Distraction</a:t>
            </a: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right-of-way issues, and tailgating are top concerns. </a:t>
            </a:r>
          </a:p>
          <a:p>
            <a:pPr algn="l">
              <a:lnSpc>
                <a:spcPts val="44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</a:t>
            </a:r>
            <a:r>
              <a:rPr lang="en-US" b="true" sz="26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Secondary causes</a:t>
            </a: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like </a:t>
            </a:r>
            <a:r>
              <a:rPr lang="en-US" b="true" sz="2600">
                <a:solidFill>
                  <a:srgbClr val="FFAAA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speeding</a:t>
            </a: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</a:t>
            </a:r>
            <a:r>
              <a:rPr lang="en-US" b="true" sz="2600">
                <a:solidFill>
                  <a:srgbClr val="FFAAA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alcohol</a:t>
            </a: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</a:t>
            </a:r>
            <a:r>
              <a:rPr lang="en-US" b="true" sz="2600">
                <a:solidFill>
                  <a:srgbClr val="FFAAA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fatigue </a:t>
            </a: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still play notable roles.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84766" y="0"/>
            <a:ext cx="17918467" cy="11267614"/>
          </a:xfrm>
          <a:custGeom>
            <a:avLst/>
            <a:gdLst/>
            <a:ahLst/>
            <a:cxnLst/>
            <a:rect r="r" b="b" t="t" l="l"/>
            <a:pathLst>
              <a:path h="11267614" w="17918467">
                <a:moveTo>
                  <a:pt x="0" y="0"/>
                </a:moveTo>
                <a:lnTo>
                  <a:pt x="17918468" y="0"/>
                </a:lnTo>
                <a:lnTo>
                  <a:pt x="17918468" y="11267614"/>
                </a:lnTo>
                <a:lnTo>
                  <a:pt x="0" y="112676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</a:blip>
            <a:stretch>
              <a:fillRect l="-2018" t="0" r="-2018" b="-10096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40241" y="8194675"/>
            <a:ext cx="17207518" cy="1146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27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For </a:t>
            </a:r>
            <a:r>
              <a:rPr lang="en-US" b="true" sz="2799" i="true">
                <a:solidFill>
                  <a:srgbClr val="FFDD8C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Staten Island</a:t>
            </a:r>
            <a:r>
              <a:rPr lang="en-US" b="true" sz="27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</a:t>
            </a:r>
            <a:r>
              <a:rPr lang="en-US" b="true" sz="2799" u="sng">
                <a:solidFill>
                  <a:srgbClr val="FFAAA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Animals interference </a:t>
            </a:r>
            <a:r>
              <a:rPr lang="en-US" b="true" sz="27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on road is also one of the major cause for collisions and road accident casualties.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24455" y="346398"/>
            <a:ext cx="17545169" cy="7654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49"/>
              </a:lnSpc>
              <a:spcBef>
                <a:spcPct val="0"/>
              </a:spcBef>
            </a:pPr>
            <a:r>
              <a:rPr lang="en-US" b="true" sz="3499">
                <a:solidFill>
                  <a:srgbClr val="F4AD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✅ </a:t>
            </a:r>
            <a:r>
              <a:rPr lang="en-US" b="true" sz="3499" u="sng">
                <a:solidFill>
                  <a:srgbClr val="F4AD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Conclusive Insights:</a:t>
            </a:r>
          </a:p>
          <a:p>
            <a:pPr algn="l">
              <a:lnSpc>
                <a:spcPts val="2720"/>
              </a:lnSpc>
              <a:spcBef>
                <a:spcPct val="0"/>
              </a:spcBef>
            </a:pPr>
          </a:p>
          <a:p>
            <a:pPr algn="l">
              <a:lnSpc>
                <a:spcPts val="4654"/>
              </a:lnSpc>
            </a:pP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     </a:t>
            </a:r>
            <a:r>
              <a:rPr lang="en-US" b="true" sz="2600">
                <a:solidFill>
                  <a:srgbClr val="FFE2E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🚦 Collisions are decreasing yearly, with a sharp decline in 2023.</a:t>
            </a:r>
          </a:p>
          <a:p>
            <a:pPr algn="l">
              <a:lnSpc>
                <a:spcPts val="4654"/>
              </a:lnSpc>
            </a:pPr>
            <a:r>
              <a:rPr lang="en-US" b="true" sz="2600">
                <a:solidFill>
                  <a:srgbClr val="FFE2E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          🌆 Evenings and afternoons are high-risk periods.</a:t>
            </a:r>
          </a:p>
          <a:p>
            <a:pPr algn="l">
              <a:lnSpc>
                <a:spcPts val="4654"/>
              </a:lnSpc>
            </a:pPr>
            <a:r>
              <a:rPr lang="en-US" b="true" sz="2600">
                <a:solidFill>
                  <a:srgbClr val="FFE2E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          📍 Brooklyn and Queens are hotspots for collisions.</a:t>
            </a:r>
          </a:p>
          <a:p>
            <a:pPr algn="l">
              <a:lnSpc>
                <a:spcPts val="4654"/>
              </a:lnSpc>
            </a:pPr>
            <a:r>
              <a:rPr lang="en-US" b="true" sz="2600">
                <a:solidFill>
                  <a:srgbClr val="FFE2E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          🧠 Most collisions are caused by driver behavior, not external conditions.</a:t>
            </a:r>
          </a:p>
          <a:p>
            <a:pPr algn="l">
              <a:lnSpc>
                <a:spcPts val="4654"/>
              </a:lnSpc>
            </a:pPr>
            <a:r>
              <a:rPr lang="en-US" b="true" sz="2600">
                <a:solidFill>
                  <a:srgbClr val="FFE2E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          📉 Fridays have the highest incidents, Sundays the lowest.</a:t>
            </a:r>
          </a:p>
          <a:p>
            <a:pPr algn="l">
              <a:lnSpc>
                <a:spcPts val="4654"/>
              </a:lnSpc>
            </a:pPr>
            <a:r>
              <a:rPr lang="en-US" b="true" sz="2600">
                <a:solidFill>
                  <a:srgbClr val="FFE2E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          🛑 Fatalities are declining, indicating improved road safety.</a:t>
            </a:r>
          </a:p>
          <a:p>
            <a:pPr algn="l">
              <a:lnSpc>
                <a:spcPts val="4420"/>
              </a:lnSpc>
              <a:spcBef>
                <a:spcPct val="0"/>
              </a:spcBef>
            </a:pPr>
          </a:p>
          <a:p>
            <a:pPr algn="l">
              <a:lnSpc>
                <a:spcPts val="4420"/>
              </a:lnSpc>
              <a:spcBef>
                <a:spcPct val="0"/>
              </a:spcBef>
            </a:pPr>
          </a:p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b="true" sz="2799" u="sng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Summary:</a:t>
            </a:r>
          </a:p>
          <a:p>
            <a:pPr algn="l">
              <a:lnSpc>
                <a:spcPts val="1870"/>
              </a:lnSpc>
              <a:spcBef>
                <a:spcPct val="0"/>
              </a:spcBef>
            </a:pPr>
          </a:p>
          <a:p>
            <a:pPr algn="l">
              <a:lnSpc>
                <a:spcPts val="44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city has seen positive trends in safety, but continued efforts are needed to address human factors  and borough-specific issues for further reductions.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8288000" cy="10742986"/>
          </a:xfrm>
          <a:custGeom>
            <a:avLst/>
            <a:gdLst/>
            <a:ahLst/>
            <a:cxnLst/>
            <a:rect r="r" b="b" t="t" l="l"/>
            <a:pathLst>
              <a:path h="10742986" w="18288000">
                <a:moveTo>
                  <a:pt x="0" y="0"/>
                </a:moveTo>
                <a:lnTo>
                  <a:pt x="18288000" y="0"/>
                </a:lnTo>
                <a:lnTo>
                  <a:pt x="18288000" y="10742986"/>
                </a:lnTo>
                <a:lnTo>
                  <a:pt x="0" y="107429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</a:blip>
            <a:stretch>
              <a:fillRect l="0" t="-20298" r="0" b="-20298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2224B">
                <a:alpha val="100000"/>
              </a:srgbClr>
            </a:gs>
            <a:gs pos="100000">
              <a:srgbClr val="110829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70861" y="2035171"/>
            <a:ext cx="4583889" cy="1022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39"/>
              </a:lnSpc>
              <a:spcBef>
                <a:spcPct val="0"/>
              </a:spcBef>
            </a:pPr>
            <a:r>
              <a:rPr lang="en-US" b="true" sz="5199">
                <a:solidFill>
                  <a:srgbClr val="FFDD8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THANK YOU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473955" y="5087493"/>
            <a:ext cx="8887820" cy="117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8"/>
              </a:lnSpc>
            </a:pPr>
            <a:r>
              <a:rPr lang="en-US" sz="2600" b="true">
                <a:solidFill>
                  <a:srgbClr val="FFDD8C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~Yashraj Singh</a:t>
            </a:r>
          </a:p>
          <a:p>
            <a:pPr algn="l">
              <a:lnSpc>
                <a:spcPts val="4888"/>
              </a:lnSpc>
            </a:pPr>
            <a:r>
              <a:rPr lang="en-US" sz="2600" b="true">
                <a:solidFill>
                  <a:srgbClr val="FFDD8C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[ yashrajsingh2288@gmail.com ]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483480" y="7092061"/>
            <a:ext cx="9692971" cy="1175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8"/>
              </a:lnSpc>
            </a:pPr>
            <a:r>
              <a:rPr lang="en-US" sz="2600" b="true">
                <a:solidFill>
                  <a:srgbClr val="FFDD8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GitH</a:t>
            </a:r>
            <a:r>
              <a:rPr lang="en-US" b="true" sz="2600">
                <a:solidFill>
                  <a:srgbClr val="FFDD8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ub</a:t>
            </a:r>
            <a:r>
              <a:rPr lang="en-US" b="true" sz="2600">
                <a:solidFill>
                  <a:srgbClr val="FFDD8C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: https://github.com/Yashrajyr1</a:t>
            </a:r>
          </a:p>
          <a:p>
            <a:pPr algn="l">
              <a:lnSpc>
                <a:spcPts val="4888"/>
              </a:lnSpc>
            </a:pPr>
            <a:r>
              <a:rPr lang="en-US" b="true" sz="2600">
                <a:solidFill>
                  <a:srgbClr val="FFDD8C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LinkedIn</a:t>
            </a:r>
            <a:r>
              <a:rPr lang="en-US" b="true" sz="2600">
                <a:solidFill>
                  <a:srgbClr val="FFDD8C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: https://www.linkedin.com/in/yashrajsingh-/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5800147" y="4478342"/>
            <a:ext cx="10376305" cy="4233771"/>
            <a:chOff x="0" y="0"/>
            <a:chExt cx="2732854" cy="111506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32854" cy="1115067"/>
            </a:xfrm>
            <a:custGeom>
              <a:avLst/>
              <a:gdLst/>
              <a:ahLst/>
              <a:cxnLst/>
              <a:rect r="r" b="b" t="t" l="l"/>
              <a:pathLst>
                <a:path h="1115067" w="2732854">
                  <a:moveTo>
                    <a:pt x="27606" y="0"/>
                  </a:moveTo>
                  <a:lnTo>
                    <a:pt x="2705248" y="0"/>
                  </a:lnTo>
                  <a:cubicBezTo>
                    <a:pt x="2712569" y="0"/>
                    <a:pt x="2719591" y="2909"/>
                    <a:pt x="2724768" y="8086"/>
                  </a:cubicBezTo>
                  <a:cubicBezTo>
                    <a:pt x="2729945" y="13263"/>
                    <a:pt x="2732854" y="20285"/>
                    <a:pt x="2732854" y="27606"/>
                  </a:cubicBezTo>
                  <a:lnTo>
                    <a:pt x="2732854" y="1087461"/>
                  </a:lnTo>
                  <a:cubicBezTo>
                    <a:pt x="2732854" y="1094783"/>
                    <a:pt x="2729945" y="1101804"/>
                    <a:pt x="2724768" y="1106982"/>
                  </a:cubicBezTo>
                  <a:cubicBezTo>
                    <a:pt x="2719591" y="1112159"/>
                    <a:pt x="2712569" y="1115067"/>
                    <a:pt x="2705248" y="1115067"/>
                  </a:cubicBezTo>
                  <a:lnTo>
                    <a:pt x="27606" y="1115067"/>
                  </a:lnTo>
                  <a:cubicBezTo>
                    <a:pt x="20285" y="1115067"/>
                    <a:pt x="13263" y="1112159"/>
                    <a:pt x="8086" y="1106982"/>
                  </a:cubicBezTo>
                  <a:cubicBezTo>
                    <a:pt x="2909" y="1101804"/>
                    <a:pt x="0" y="1094783"/>
                    <a:pt x="0" y="1087461"/>
                  </a:cubicBezTo>
                  <a:lnTo>
                    <a:pt x="0" y="27606"/>
                  </a:lnTo>
                  <a:cubicBezTo>
                    <a:pt x="0" y="20285"/>
                    <a:pt x="2909" y="13263"/>
                    <a:pt x="8086" y="8086"/>
                  </a:cubicBezTo>
                  <a:cubicBezTo>
                    <a:pt x="13263" y="2909"/>
                    <a:pt x="20285" y="0"/>
                    <a:pt x="27606" y="0"/>
                  </a:cubicBezTo>
                  <a:close/>
                </a:path>
              </a:pathLst>
            </a:custGeom>
            <a:solidFill>
              <a:srgbClr val="0B1541">
                <a:alpha val="21961"/>
              </a:srgbClr>
            </a:solidFill>
            <a:ln w="28575" cap="rnd">
              <a:solidFill>
                <a:srgbClr val="FFFFFF">
                  <a:alpha val="21961"/>
                </a:srgbClr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61925"/>
              <a:ext cx="2732854" cy="12769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88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48162" y="2273296"/>
            <a:ext cx="4429286" cy="784229"/>
            <a:chOff x="0" y="0"/>
            <a:chExt cx="1166561" cy="20654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66561" cy="206546"/>
            </a:xfrm>
            <a:custGeom>
              <a:avLst/>
              <a:gdLst/>
              <a:ahLst/>
              <a:cxnLst/>
              <a:rect r="r" b="b" t="t" l="l"/>
              <a:pathLst>
                <a:path h="206546" w="1166561">
                  <a:moveTo>
                    <a:pt x="0" y="0"/>
                  </a:moveTo>
                  <a:lnTo>
                    <a:pt x="1166561" y="0"/>
                  </a:lnTo>
                  <a:lnTo>
                    <a:pt x="1166561" y="206546"/>
                  </a:lnTo>
                  <a:lnTo>
                    <a:pt x="0" y="206546"/>
                  </a:lnTo>
                  <a:close/>
                </a:path>
              </a:pathLst>
            </a:custGeom>
            <a:solidFill>
              <a:srgbClr val="0B1541">
                <a:alpha val="21961"/>
              </a:srgbClr>
            </a:solidFill>
            <a:ln w="28575" cap="sq">
              <a:solidFill>
                <a:srgbClr val="FFFFFF">
                  <a:alpha val="21961"/>
                </a:srgbClr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161925"/>
              <a:ext cx="1166561" cy="3684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888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DAGo0QrObrE</dc:identifier>
  <dcterms:modified xsi:type="dcterms:W3CDTF">2011-08-01T06:04:30Z</dcterms:modified>
  <cp:revision>1</cp:revision>
  <dc:title>Car Insurance Comparison  Presentation in Navy Yellow Blue Bold Modern Style</dc:title>
</cp:coreProperties>
</file>

<file path=docProps/thumbnail.jpeg>
</file>